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82" autoAdjust="0"/>
    <p:restoredTop sz="94660"/>
  </p:normalViewPr>
  <p:slideViewPr>
    <p:cSldViewPr snapToGrid="0" snapToObjects="1">
      <p:cViewPr>
        <p:scale>
          <a:sx n="75" d="100"/>
          <a:sy n="75" d="100"/>
        </p:scale>
        <p:origin x="427" y="12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dulrafiu Imam Musa" userId="520f7d7a147acba1" providerId="LiveId" clId="{EA195BF1-0F99-46C2-804B-F914302B0DD0}"/>
    <pc:docChg chg="undo custSel modSld">
      <pc:chgData name="Abdulrafiu Imam Musa" userId="520f7d7a147acba1" providerId="LiveId" clId="{EA195BF1-0F99-46C2-804B-F914302B0DD0}" dt="2025-08-19T17:43:49.380" v="22" actId="26606"/>
      <pc:docMkLst>
        <pc:docMk/>
      </pc:docMkLst>
      <pc:sldChg chg="addSp delSp modSp mod addAnim delAnim">
        <pc:chgData name="Abdulrafiu Imam Musa" userId="520f7d7a147acba1" providerId="LiveId" clId="{EA195BF1-0F99-46C2-804B-F914302B0DD0}" dt="2025-08-19T17:43:49.380" v="22" actId="26606"/>
        <pc:sldMkLst>
          <pc:docMk/>
          <pc:sldMk cId="0" sldId="256"/>
        </pc:sldMkLst>
        <pc:spChg chg="mod">
          <ac:chgData name="Abdulrafiu Imam Musa" userId="520f7d7a147acba1" providerId="LiveId" clId="{EA195BF1-0F99-46C2-804B-F914302B0DD0}" dt="2025-08-19T17:43:49.380" v="22" actId="26606"/>
          <ac:spMkLst>
            <pc:docMk/>
            <pc:sldMk cId="0" sldId="256"/>
            <ac:spMk id="2" creationId="{00000000-0000-0000-0000-000000000000}"/>
          </ac:spMkLst>
        </pc:spChg>
        <pc:spChg chg="mod">
          <ac:chgData name="Abdulrafiu Imam Musa" userId="520f7d7a147acba1" providerId="LiveId" clId="{EA195BF1-0F99-46C2-804B-F914302B0DD0}" dt="2025-08-19T17:43:49.380" v="22" actId="26606"/>
          <ac:spMkLst>
            <pc:docMk/>
            <pc:sldMk cId="0" sldId="256"/>
            <ac:spMk id="3" creationId="{00000000-0000-0000-0000-000000000000}"/>
          </ac:spMkLst>
        </pc:spChg>
        <pc:spChg chg="add del">
          <ac:chgData name="Abdulrafiu Imam Musa" userId="520f7d7a147acba1" providerId="LiveId" clId="{EA195BF1-0F99-46C2-804B-F914302B0DD0}" dt="2025-08-19T17:43:49.380" v="22" actId="26606"/>
          <ac:spMkLst>
            <pc:docMk/>
            <pc:sldMk cId="0" sldId="256"/>
            <ac:spMk id="10" creationId="{55666830-9A19-4E01-8505-D6C7F9AC5665}"/>
          </ac:spMkLst>
        </pc:spChg>
        <pc:spChg chg="add del">
          <ac:chgData name="Abdulrafiu Imam Musa" userId="520f7d7a147acba1" providerId="LiveId" clId="{EA195BF1-0F99-46C2-804B-F914302B0DD0}" dt="2025-08-19T17:43:49.364" v="21" actId="26606"/>
          <ac:spMkLst>
            <pc:docMk/>
            <pc:sldMk cId="0" sldId="256"/>
            <ac:spMk id="12" creationId="{AE9FC877-7FB6-4D22-9988-35420644E202}"/>
          </ac:spMkLst>
        </pc:spChg>
        <pc:spChg chg="add del">
          <ac:chgData name="Abdulrafiu Imam Musa" userId="520f7d7a147acba1" providerId="LiveId" clId="{EA195BF1-0F99-46C2-804B-F914302B0DD0}" dt="2025-08-19T17:43:49.364" v="21" actId="26606"/>
          <ac:spMkLst>
            <pc:docMk/>
            <pc:sldMk cId="0" sldId="256"/>
            <ac:spMk id="14" creationId="{E41809D1-F12E-46BB-B804-5F209D325E8B}"/>
          </ac:spMkLst>
        </pc:spChg>
        <pc:spChg chg="add del">
          <ac:chgData name="Abdulrafiu Imam Musa" userId="520f7d7a147acba1" providerId="LiveId" clId="{EA195BF1-0F99-46C2-804B-F914302B0DD0}" dt="2025-08-19T17:43:49.380" v="22" actId="26606"/>
          <ac:spMkLst>
            <pc:docMk/>
            <pc:sldMk cId="0" sldId="256"/>
            <ac:spMk id="16" creationId="{AF2F604E-43BE-4DC3-B983-E071523364F8}"/>
          </ac:spMkLst>
        </pc:spChg>
        <pc:spChg chg="add del">
          <ac:chgData name="Abdulrafiu Imam Musa" userId="520f7d7a147acba1" providerId="LiveId" clId="{EA195BF1-0F99-46C2-804B-F914302B0DD0}" dt="2025-08-19T17:43:49.380" v="22" actId="26606"/>
          <ac:spMkLst>
            <pc:docMk/>
            <pc:sldMk cId="0" sldId="256"/>
            <ac:spMk id="18" creationId="{08C9B587-E65E-4B52-B37C-ABEBB6E87928}"/>
          </ac:spMkLst>
        </pc:spChg>
        <pc:spChg chg="add del">
          <ac:chgData name="Abdulrafiu Imam Musa" userId="520f7d7a147acba1" providerId="LiveId" clId="{EA195BF1-0F99-46C2-804B-F914302B0DD0}" dt="2025-08-19T17:43:49.364" v="21" actId="26606"/>
          <ac:spMkLst>
            <pc:docMk/>
            <pc:sldMk cId="0" sldId="256"/>
            <ac:spMk id="23" creationId="{ECC07320-C2CA-4E29-8481-9D9E143C7788}"/>
          </ac:spMkLst>
        </pc:spChg>
        <pc:spChg chg="add del">
          <ac:chgData name="Abdulrafiu Imam Musa" userId="520f7d7a147acba1" providerId="LiveId" clId="{EA195BF1-0F99-46C2-804B-F914302B0DD0}" dt="2025-08-19T17:43:49.364" v="21" actId="26606"/>
          <ac:spMkLst>
            <pc:docMk/>
            <pc:sldMk cId="0" sldId="256"/>
            <ac:spMk id="25" creationId="{178FB36B-5BFE-42CA-BC60-1115E0D95EEC}"/>
          </ac:spMkLst>
        </pc:spChg>
        <pc:spChg chg="add">
          <ac:chgData name="Abdulrafiu Imam Musa" userId="520f7d7a147acba1" providerId="LiveId" clId="{EA195BF1-0F99-46C2-804B-F914302B0DD0}" dt="2025-08-19T17:43:49.380" v="22" actId="26606"/>
          <ac:spMkLst>
            <pc:docMk/>
            <pc:sldMk cId="0" sldId="256"/>
            <ac:spMk id="27" creationId="{D07DD2DE-F619-49DD-B5E7-03A290FF4ED1}"/>
          </ac:spMkLst>
        </pc:spChg>
        <pc:spChg chg="add">
          <ac:chgData name="Abdulrafiu Imam Musa" userId="520f7d7a147acba1" providerId="LiveId" clId="{EA195BF1-0F99-46C2-804B-F914302B0DD0}" dt="2025-08-19T17:43:49.380" v="22" actId="26606"/>
          <ac:spMkLst>
            <pc:docMk/>
            <pc:sldMk cId="0" sldId="256"/>
            <ac:spMk id="28" creationId="{A8384FB5-9ADC-4DDC-881B-597D56F5B15D}"/>
          </ac:spMkLst>
        </pc:spChg>
        <pc:spChg chg="add">
          <ac:chgData name="Abdulrafiu Imam Musa" userId="520f7d7a147acba1" providerId="LiveId" clId="{EA195BF1-0F99-46C2-804B-F914302B0DD0}" dt="2025-08-19T17:43:49.380" v="22" actId="26606"/>
          <ac:spMkLst>
            <pc:docMk/>
            <pc:sldMk cId="0" sldId="256"/>
            <ac:spMk id="29" creationId="{85149191-5F60-4A28-AAFF-039F96B0F3EC}"/>
          </ac:spMkLst>
        </pc:spChg>
        <pc:spChg chg="add">
          <ac:chgData name="Abdulrafiu Imam Musa" userId="520f7d7a147acba1" providerId="LiveId" clId="{EA195BF1-0F99-46C2-804B-F914302B0DD0}" dt="2025-08-19T17:43:49.380" v="22" actId="26606"/>
          <ac:spMkLst>
            <pc:docMk/>
            <pc:sldMk cId="0" sldId="256"/>
            <ac:spMk id="30" creationId="{91E5A9A7-95C6-4F4F-B00E-C82E07FE62EF}"/>
          </ac:spMkLst>
        </pc:spChg>
        <pc:spChg chg="add">
          <ac:chgData name="Abdulrafiu Imam Musa" userId="520f7d7a147acba1" providerId="LiveId" clId="{EA195BF1-0F99-46C2-804B-F914302B0DD0}" dt="2025-08-19T17:43:49.380" v="22" actId="26606"/>
          <ac:spMkLst>
            <pc:docMk/>
            <pc:sldMk cId="0" sldId="256"/>
            <ac:spMk id="31" creationId="{F8260ED5-17F7-4158-B241-D51DD4CF1B7E}"/>
          </ac:spMkLst>
        </pc:spChg>
        <pc:picChg chg="mod">
          <ac:chgData name="Abdulrafiu Imam Musa" userId="520f7d7a147acba1" providerId="LiveId" clId="{EA195BF1-0F99-46C2-804B-F914302B0DD0}" dt="2025-08-19T17:43:49.364" v="21" actId="26606"/>
          <ac:picMkLst>
            <pc:docMk/>
            <pc:sldMk cId="0" sldId="256"/>
            <ac:picMk id="5" creationId="{228DBA49-5AE2-20FE-7857-3E3303EBDC99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8417B2-48F1-49F7-920E-10AF59B9D479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682945C-F017-4E75-B6B9-E7F718052727}">
      <dgm:prSet/>
      <dgm:spPr/>
      <dgm:t>
        <a:bodyPr/>
        <a:lstStyle/>
        <a:p>
          <a:r>
            <a:rPr lang="en-US" b="1"/>
            <a:t>Insight: West dominates (£107K), East follows (£42K), while South (£17K) and Central (£14K) underperform.</a:t>
          </a:r>
          <a:endParaRPr lang="en-US"/>
        </a:p>
      </dgm:t>
    </dgm:pt>
    <dgm:pt modelId="{903C2505-E92F-4221-BA63-B1A6B5116A80}" type="parTrans" cxnId="{C8427151-F905-453A-963D-36FCA43E14DB}">
      <dgm:prSet/>
      <dgm:spPr/>
      <dgm:t>
        <a:bodyPr/>
        <a:lstStyle/>
        <a:p>
          <a:endParaRPr lang="en-US"/>
        </a:p>
      </dgm:t>
    </dgm:pt>
    <dgm:pt modelId="{9B16FFFA-0960-44CB-B577-192256AABA8C}" type="sibTrans" cxnId="{C8427151-F905-453A-963D-36FCA43E14DB}">
      <dgm:prSet/>
      <dgm:spPr/>
      <dgm:t>
        <a:bodyPr/>
        <a:lstStyle/>
        <a:p>
          <a:endParaRPr lang="en-US"/>
        </a:p>
      </dgm:t>
    </dgm:pt>
    <dgm:pt modelId="{F3C4FE8C-01C3-4362-A101-19FF6F2A5714}">
      <dgm:prSet/>
      <dgm:spPr/>
      <dgm:t>
        <a:bodyPr/>
        <a:lstStyle/>
        <a:p>
          <a:r>
            <a:rPr lang="en-US"/>
            <a:t>Recommendation: Expand promotions and marketing efforts in South and Central regions.</a:t>
          </a:r>
        </a:p>
      </dgm:t>
    </dgm:pt>
    <dgm:pt modelId="{B662C114-D15A-4082-8716-5B431F47E391}" type="parTrans" cxnId="{2A3EC346-4F63-4466-8026-C20E71A7052F}">
      <dgm:prSet/>
      <dgm:spPr/>
      <dgm:t>
        <a:bodyPr/>
        <a:lstStyle/>
        <a:p>
          <a:endParaRPr lang="en-US"/>
        </a:p>
      </dgm:t>
    </dgm:pt>
    <dgm:pt modelId="{571652D8-9CC8-4349-8FEE-70C72C24305E}" type="sibTrans" cxnId="{2A3EC346-4F63-4466-8026-C20E71A7052F}">
      <dgm:prSet/>
      <dgm:spPr/>
      <dgm:t>
        <a:bodyPr/>
        <a:lstStyle/>
        <a:p>
          <a:endParaRPr lang="en-US"/>
        </a:p>
      </dgm:t>
    </dgm:pt>
    <dgm:pt modelId="{0D3267CD-692D-437B-95FC-4EF00A950702}" type="pres">
      <dgm:prSet presAssocID="{EA8417B2-48F1-49F7-920E-10AF59B9D47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A3C1A79-920E-4F38-8E9A-DAED56F414F8}" type="pres">
      <dgm:prSet presAssocID="{E682945C-F017-4E75-B6B9-E7F718052727}" presName="hierRoot1" presStyleCnt="0"/>
      <dgm:spPr/>
    </dgm:pt>
    <dgm:pt modelId="{D88E7D29-9ABE-4507-909D-617104C12475}" type="pres">
      <dgm:prSet presAssocID="{E682945C-F017-4E75-B6B9-E7F718052727}" presName="composite" presStyleCnt="0"/>
      <dgm:spPr/>
    </dgm:pt>
    <dgm:pt modelId="{FA8AFBA5-DDD7-426A-A48B-46CBD0D605C4}" type="pres">
      <dgm:prSet presAssocID="{E682945C-F017-4E75-B6B9-E7F718052727}" presName="background" presStyleLbl="node0" presStyleIdx="0" presStyleCnt="2"/>
      <dgm:spPr/>
    </dgm:pt>
    <dgm:pt modelId="{76D5C85A-1DC1-4A7E-9376-162A58633AE6}" type="pres">
      <dgm:prSet presAssocID="{E682945C-F017-4E75-B6B9-E7F718052727}" presName="text" presStyleLbl="fgAcc0" presStyleIdx="0" presStyleCnt="2">
        <dgm:presLayoutVars>
          <dgm:chPref val="3"/>
        </dgm:presLayoutVars>
      </dgm:prSet>
      <dgm:spPr/>
    </dgm:pt>
    <dgm:pt modelId="{75EFBBA9-9410-4C2C-B5A3-6CC102733E09}" type="pres">
      <dgm:prSet presAssocID="{E682945C-F017-4E75-B6B9-E7F718052727}" presName="hierChild2" presStyleCnt="0"/>
      <dgm:spPr/>
    </dgm:pt>
    <dgm:pt modelId="{F2C9AA3F-C78B-4600-9D6F-BE2AF8720CCB}" type="pres">
      <dgm:prSet presAssocID="{F3C4FE8C-01C3-4362-A101-19FF6F2A5714}" presName="hierRoot1" presStyleCnt="0"/>
      <dgm:spPr/>
    </dgm:pt>
    <dgm:pt modelId="{9FE2F679-798E-4CA6-A591-02961C4F5BDF}" type="pres">
      <dgm:prSet presAssocID="{F3C4FE8C-01C3-4362-A101-19FF6F2A5714}" presName="composite" presStyleCnt="0"/>
      <dgm:spPr/>
    </dgm:pt>
    <dgm:pt modelId="{CFA1A756-4506-47C2-B979-FE787533C754}" type="pres">
      <dgm:prSet presAssocID="{F3C4FE8C-01C3-4362-A101-19FF6F2A5714}" presName="background" presStyleLbl="node0" presStyleIdx="1" presStyleCnt="2"/>
      <dgm:spPr/>
    </dgm:pt>
    <dgm:pt modelId="{D8CDC6C4-3BCF-48F2-9ACB-AD39B484486E}" type="pres">
      <dgm:prSet presAssocID="{F3C4FE8C-01C3-4362-A101-19FF6F2A5714}" presName="text" presStyleLbl="fgAcc0" presStyleIdx="1" presStyleCnt="2">
        <dgm:presLayoutVars>
          <dgm:chPref val="3"/>
        </dgm:presLayoutVars>
      </dgm:prSet>
      <dgm:spPr/>
    </dgm:pt>
    <dgm:pt modelId="{ED592022-54B2-4129-AF62-83C7FB11B7EC}" type="pres">
      <dgm:prSet presAssocID="{F3C4FE8C-01C3-4362-A101-19FF6F2A5714}" presName="hierChild2" presStyleCnt="0"/>
      <dgm:spPr/>
    </dgm:pt>
  </dgm:ptLst>
  <dgm:cxnLst>
    <dgm:cxn modelId="{AE48425B-CF2B-4CED-8F47-4F2402AAD13D}" type="presOf" srcId="{F3C4FE8C-01C3-4362-A101-19FF6F2A5714}" destId="{D8CDC6C4-3BCF-48F2-9ACB-AD39B484486E}" srcOrd="0" destOrd="0" presId="urn:microsoft.com/office/officeart/2005/8/layout/hierarchy1"/>
    <dgm:cxn modelId="{5DF5785E-20A3-4E4D-BF23-29C782016736}" type="presOf" srcId="{EA8417B2-48F1-49F7-920E-10AF59B9D479}" destId="{0D3267CD-692D-437B-95FC-4EF00A950702}" srcOrd="0" destOrd="0" presId="urn:microsoft.com/office/officeart/2005/8/layout/hierarchy1"/>
    <dgm:cxn modelId="{2A3EC346-4F63-4466-8026-C20E71A7052F}" srcId="{EA8417B2-48F1-49F7-920E-10AF59B9D479}" destId="{F3C4FE8C-01C3-4362-A101-19FF6F2A5714}" srcOrd="1" destOrd="0" parTransId="{B662C114-D15A-4082-8716-5B431F47E391}" sibTransId="{571652D8-9CC8-4349-8FEE-70C72C24305E}"/>
    <dgm:cxn modelId="{C8427151-F905-453A-963D-36FCA43E14DB}" srcId="{EA8417B2-48F1-49F7-920E-10AF59B9D479}" destId="{E682945C-F017-4E75-B6B9-E7F718052727}" srcOrd="0" destOrd="0" parTransId="{903C2505-E92F-4221-BA63-B1A6B5116A80}" sibTransId="{9B16FFFA-0960-44CB-B577-192256AABA8C}"/>
    <dgm:cxn modelId="{76AF0678-5FBE-4B9D-9C41-3E34577EE847}" type="presOf" srcId="{E682945C-F017-4E75-B6B9-E7F718052727}" destId="{76D5C85A-1DC1-4A7E-9376-162A58633AE6}" srcOrd="0" destOrd="0" presId="urn:microsoft.com/office/officeart/2005/8/layout/hierarchy1"/>
    <dgm:cxn modelId="{E6A79ABE-0C9D-48C7-88BF-7EA38F37356D}" type="presParOf" srcId="{0D3267CD-692D-437B-95FC-4EF00A950702}" destId="{5A3C1A79-920E-4F38-8E9A-DAED56F414F8}" srcOrd="0" destOrd="0" presId="urn:microsoft.com/office/officeart/2005/8/layout/hierarchy1"/>
    <dgm:cxn modelId="{8F47DC62-DC3A-4347-9C02-F6D023DA1206}" type="presParOf" srcId="{5A3C1A79-920E-4F38-8E9A-DAED56F414F8}" destId="{D88E7D29-9ABE-4507-909D-617104C12475}" srcOrd="0" destOrd="0" presId="urn:microsoft.com/office/officeart/2005/8/layout/hierarchy1"/>
    <dgm:cxn modelId="{39FA1C00-AA30-4A66-90DF-E495BAA35DC5}" type="presParOf" srcId="{D88E7D29-9ABE-4507-909D-617104C12475}" destId="{FA8AFBA5-DDD7-426A-A48B-46CBD0D605C4}" srcOrd="0" destOrd="0" presId="urn:microsoft.com/office/officeart/2005/8/layout/hierarchy1"/>
    <dgm:cxn modelId="{F69D1360-44C6-410F-AF41-2D0D35C70833}" type="presParOf" srcId="{D88E7D29-9ABE-4507-909D-617104C12475}" destId="{76D5C85A-1DC1-4A7E-9376-162A58633AE6}" srcOrd="1" destOrd="0" presId="urn:microsoft.com/office/officeart/2005/8/layout/hierarchy1"/>
    <dgm:cxn modelId="{07C75C40-D4F3-45A9-A815-CF070B1CD1AB}" type="presParOf" srcId="{5A3C1A79-920E-4F38-8E9A-DAED56F414F8}" destId="{75EFBBA9-9410-4C2C-B5A3-6CC102733E09}" srcOrd="1" destOrd="0" presId="urn:microsoft.com/office/officeart/2005/8/layout/hierarchy1"/>
    <dgm:cxn modelId="{1B08A8EA-78F6-466C-ADA1-E5AD0FEBB4C1}" type="presParOf" srcId="{0D3267CD-692D-437B-95FC-4EF00A950702}" destId="{F2C9AA3F-C78B-4600-9D6F-BE2AF8720CCB}" srcOrd="1" destOrd="0" presId="urn:microsoft.com/office/officeart/2005/8/layout/hierarchy1"/>
    <dgm:cxn modelId="{7B3EF8CF-905F-4CC4-9FAD-0CD7E0E59D60}" type="presParOf" srcId="{F2C9AA3F-C78B-4600-9D6F-BE2AF8720CCB}" destId="{9FE2F679-798E-4CA6-A591-02961C4F5BDF}" srcOrd="0" destOrd="0" presId="urn:microsoft.com/office/officeart/2005/8/layout/hierarchy1"/>
    <dgm:cxn modelId="{1F097C27-D6DF-4B68-A643-E0D73295E8D6}" type="presParOf" srcId="{9FE2F679-798E-4CA6-A591-02961C4F5BDF}" destId="{CFA1A756-4506-47C2-B979-FE787533C754}" srcOrd="0" destOrd="0" presId="urn:microsoft.com/office/officeart/2005/8/layout/hierarchy1"/>
    <dgm:cxn modelId="{0100AA88-8095-47AB-88B0-02AECA35A05B}" type="presParOf" srcId="{9FE2F679-798E-4CA6-A591-02961C4F5BDF}" destId="{D8CDC6C4-3BCF-48F2-9ACB-AD39B484486E}" srcOrd="1" destOrd="0" presId="urn:microsoft.com/office/officeart/2005/8/layout/hierarchy1"/>
    <dgm:cxn modelId="{46DEB51D-9366-4C71-9BD2-82B5A2272796}" type="presParOf" srcId="{F2C9AA3F-C78B-4600-9D6F-BE2AF8720CCB}" destId="{ED592022-54B2-4129-AF62-83C7FB11B7E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8AFBA5-DDD7-426A-A48B-46CBD0D605C4}">
      <dsp:nvSpPr>
        <dsp:cNvPr id="0" name=""/>
        <dsp:cNvSpPr/>
      </dsp:nvSpPr>
      <dsp:spPr>
        <a:xfrm>
          <a:off x="499" y="1446719"/>
          <a:ext cx="1754198" cy="11139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D5C85A-1DC1-4A7E-9376-162A58633AE6}">
      <dsp:nvSpPr>
        <dsp:cNvPr id="0" name=""/>
        <dsp:cNvSpPr/>
      </dsp:nvSpPr>
      <dsp:spPr>
        <a:xfrm>
          <a:off x="195410" y="1631884"/>
          <a:ext cx="1754198" cy="111391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Insight: West dominates (£107K), East follows (£42K), while South (£17K) and Central (£14K) underperform.</a:t>
          </a:r>
          <a:endParaRPr lang="en-US" sz="1200" kern="1200"/>
        </a:p>
      </dsp:txBody>
      <dsp:txXfrm>
        <a:off x="228035" y="1664509"/>
        <a:ext cx="1688948" cy="1048665"/>
      </dsp:txXfrm>
    </dsp:sp>
    <dsp:sp modelId="{CFA1A756-4506-47C2-B979-FE787533C754}">
      <dsp:nvSpPr>
        <dsp:cNvPr id="0" name=""/>
        <dsp:cNvSpPr/>
      </dsp:nvSpPr>
      <dsp:spPr>
        <a:xfrm>
          <a:off x="2144519" y="1446719"/>
          <a:ext cx="1754198" cy="11139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CDC6C4-3BCF-48F2-9ACB-AD39B484486E}">
      <dsp:nvSpPr>
        <dsp:cNvPr id="0" name=""/>
        <dsp:cNvSpPr/>
      </dsp:nvSpPr>
      <dsp:spPr>
        <a:xfrm>
          <a:off x="2339430" y="1631884"/>
          <a:ext cx="1754198" cy="111391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Recommendation: Expand promotions and marketing efforts in South and Central regions.</a:t>
          </a:r>
        </a:p>
      </dsp:txBody>
      <dsp:txXfrm>
        <a:off x="2372055" y="1664509"/>
        <a:ext cx="1688948" cy="10486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22632" y="1922631"/>
            <a:ext cx="6875818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63321" y="3165298"/>
            <a:ext cx="4355594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42858" y="2085760"/>
            <a:ext cx="6857572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161554" y="1712395"/>
            <a:ext cx="4808302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5030" y="2767106"/>
            <a:ext cx="2160621" cy="3071906"/>
          </a:xfrm>
        </p:spPr>
        <p:txBody>
          <a:bodyPr anchor="t">
            <a:normAutofit/>
          </a:bodyPr>
          <a:lstStyle/>
          <a:p>
            <a:pPr algn="l"/>
            <a:r>
              <a:rPr lang="en-GB" sz="3000">
                <a:solidFill>
                  <a:srgbClr val="FFFFFF"/>
                </a:solidFill>
              </a:rPr>
              <a:t>Diamond Store Dashboard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5031" y="806824"/>
            <a:ext cx="2189804" cy="1494117"/>
          </a:xfrm>
        </p:spPr>
        <p:txBody>
          <a:bodyPr anchor="b">
            <a:normAutofit/>
          </a:bodyPr>
          <a:lstStyle/>
          <a:p>
            <a:pPr algn="l"/>
            <a:r>
              <a:rPr lang="en-GB" sz="1700">
                <a:solidFill>
                  <a:srgbClr val="FFFFFF"/>
                </a:solidFill>
              </a:rPr>
              <a:t>Key Insights &amp; Recommendations:</a:t>
            </a:r>
          </a:p>
          <a:p>
            <a:pPr algn="l"/>
            <a:r>
              <a:rPr lang="en-GB" sz="1700">
                <a:solidFill>
                  <a:srgbClr val="FFFFFF"/>
                </a:solidFill>
              </a:rPr>
              <a:t>By: Abdulrafiu Musa</a:t>
            </a:r>
          </a:p>
        </p:txBody>
      </p:sp>
      <p:pic>
        <p:nvPicPr>
          <p:cNvPr id="5" name="Picture 4" descr="People in a grocery store&#10;&#10;AI-generated content may be incorrect.">
            <a:extLst>
              <a:ext uri="{FF2B5EF4-FFF2-40B4-BE49-F238E27FC236}">
                <a16:creationId xmlns:a16="http://schemas.microsoft.com/office/drawing/2014/main" id="{228DBA49-5AE2-20FE-7857-3E3303EBDC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474" r="11529" b="-1"/>
          <a:stretch>
            <a:fillRect/>
          </a:stretch>
        </p:blipFill>
        <p:spPr>
          <a:xfrm>
            <a:off x="3468721" y="467208"/>
            <a:ext cx="5235510" cy="592358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GB" sz="350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endParaRPr lang="en-US" sz="1600"/>
          </a:p>
          <a:p>
            <a:r>
              <a:rPr lang="en-US" sz="1600"/>
              <a:t>Marked variation in sales performance across regions.</a:t>
            </a:r>
          </a:p>
          <a:p>
            <a:r>
              <a:rPr lang="en-US" sz="1600"/>
              <a:t>Potential customer churn concentrated within specific product categories.</a:t>
            </a:r>
          </a:p>
          <a:p>
            <a:r>
              <a:rPr lang="en-US" sz="1600"/>
              <a:t>Uneven product profitability with several underperforming segments.</a:t>
            </a:r>
          </a:p>
          <a:p>
            <a:r>
              <a:rPr lang="en-US" sz="1600"/>
              <a:t>Gaps in understanding time-series trends that affect planning and inventory decisions.</a:t>
            </a:r>
          </a:p>
          <a:p>
            <a:r>
              <a:rPr lang="en-US" sz="1600"/>
              <a:t>Inconsistent data preparation processes leading to inefficiencies.</a:t>
            </a:r>
          </a:p>
        </p:txBody>
      </p:sp>
      <p:pic>
        <p:nvPicPr>
          <p:cNvPr id="13" name="Picture 12" descr="Codes on papers">
            <a:extLst>
              <a:ext uri="{FF2B5EF4-FFF2-40B4-BE49-F238E27FC236}">
                <a16:creationId xmlns:a16="http://schemas.microsoft.com/office/drawing/2014/main" id="{704E1393-65EA-7225-D7FE-FCB9FD2EAB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699" r="26751" b="-2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1" y="4018137"/>
            <a:ext cx="3803416" cy="212958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KPI Overview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14B3EE-52E6-F1E8-35C7-6E46BB7CE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19" y="1843789"/>
            <a:ext cx="8132299" cy="813228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830625"/>
            <a:ext cx="304800" cy="322326"/>
            <a:chOff x="215328" y="-46937"/>
            <a:chExt cx="304800" cy="277384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Oval 52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7613133" y="4270841"/>
            <a:ext cx="1423414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443978" y="4018143"/>
            <a:ext cx="4161833" cy="212959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>
              <a:solidFill>
                <a:schemeClr val="bg1"/>
              </a:soli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 b="1">
                <a:solidFill>
                  <a:srgbClr val="003366"/>
                </a:solidFill>
              </a:defRPr>
            </a:pPr>
            <a:r>
              <a:rPr lang="en-US" sz="1600">
                <a:solidFill>
                  <a:schemeClr val="bg1"/>
                </a:solidFill>
              </a:rPr>
              <a:t>Insight: Overall performance shows $181K sales, $23K profit, 3K+ quantity, 247 customers, and 296 orders.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rgbClr val="006600"/>
                </a:solidFill>
              </a:defRPr>
            </a:pPr>
            <a:r>
              <a:rPr lang="en-US" sz="1600">
                <a:solidFill>
                  <a:schemeClr val="bg1"/>
                </a:solidFill>
              </a:rPr>
              <a:t>Recommendation: Focus on increasing profit margins while expanding customer acquisition strategies.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ales by Category insigh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256" y="1482121"/>
            <a:ext cx="4105742" cy="3890190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6A5A31-B10A-4793-84D4-D785959AE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3900" y="623275"/>
            <a:ext cx="385622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7374" y="1188637"/>
            <a:ext cx="3163604" cy="15972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Sales by Category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67374" y="2998278"/>
            <a:ext cx="3086079" cy="1893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 b="1">
                <a:solidFill>
                  <a:srgbClr val="003366"/>
                </a:solidFill>
              </a:defRPr>
            </a:pPr>
            <a:r>
              <a:rPr lang="en-US" sz="1400"/>
              <a:t>Insight: Technology leads with £73K sales, while Furniture (£59K) lags in profit despite strong sales.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rgbClr val="006600"/>
                </a:solidFill>
              </a:defRPr>
            </a:pPr>
            <a:r>
              <a:rPr lang="en-US" sz="1400"/>
              <a:t>Recommendation: Boost Furniture profitability by reducing costs or revising pricing; expand Technology offerings.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581" y="685800"/>
            <a:ext cx="3264837" cy="147466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800" kern="1200">
                <a:solidFill>
                  <a:srgbClr val="595959"/>
                </a:solidFill>
                <a:latin typeface="+mj-lt"/>
                <a:ea typeface="+mj-ea"/>
                <a:cs typeface="+mj-cs"/>
              </a:rPr>
              <a:t>Profit and Sales by Category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3581" y="2447337"/>
            <a:ext cx="3264837" cy="37704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>
              <a:solidFill>
                <a:srgbClr val="595959"/>
              </a:soli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 b="1">
                <a:solidFill>
                  <a:srgbClr val="003366"/>
                </a:solidFill>
              </a:defRPr>
            </a:pPr>
            <a:r>
              <a:rPr lang="en-US" sz="1700">
                <a:solidFill>
                  <a:srgbClr val="595959"/>
                </a:solidFill>
              </a:rPr>
              <a:t>Insight: Furniture generates only $2K profit despite £59K sales. Technology drives highest profit ($14K).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rgbClr val="006600"/>
                </a:solidFill>
              </a:defRPr>
            </a:pPr>
            <a:r>
              <a:rPr lang="en-US" sz="1700">
                <a:solidFill>
                  <a:srgbClr val="595959"/>
                </a:solidFill>
              </a:rPr>
              <a:t>Recommendation: Renegotiate supplier costs for Furniture; prioritize Technology marketing to leverage high returns.</a:t>
            </a:r>
          </a:p>
        </p:txBody>
      </p:sp>
      <p:pic>
        <p:nvPicPr>
          <p:cNvPr id="3" name="Picture 2" descr="Profit and Sales by Categor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6350" y="1625495"/>
            <a:ext cx="3597792" cy="36525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221" y="479493"/>
            <a:ext cx="4094129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Sales Across Regions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Sales Across Regio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86" y="2090066"/>
            <a:ext cx="3583036" cy="250812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graphicFrame>
        <p:nvGraphicFramePr>
          <p:cNvPr id="23" name="TextBox 3">
            <a:extLst>
              <a:ext uri="{FF2B5EF4-FFF2-40B4-BE49-F238E27FC236}">
                <a16:creationId xmlns:a16="http://schemas.microsoft.com/office/drawing/2014/main" id="{DF3F40A0-B3BB-78B2-93AD-10CF4036E2CE}"/>
              </a:ext>
            </a:extLst>
          </p:cNvPr>
          <p:cNvGraphicFramePr/>
          <p:nvPr/>
        </p:nvGraphicFramePr>
        <p:xfrm>
          <a:off x="4421221" y="1984443"/>
          <a:ext cx="4094129" cy="4192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00E0F77-E936-4985-B7B1-B9823486A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416" y="4883544"/>
            <a:ext cx="2907065" cy="1556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Sales Over Time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8416" y="0"/>
            <a:ext cx="8423809" cy="45881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ales Overtim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403" y="762135"/>
            <a:ext cx="7777234" cy="307200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817950" y="5666847"/>
            <a:ext cx="1463040" cy="3428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872039" y="4883544"/>
            <a:ext cx="4940186" cy="1556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 b="1">
                <a:solidFill>
                  <a:srgbClr val="003366"/>
                </a:solidFill>
              </a:defRPr>
            </a:pPr>
            <a:r>
              <a:rPr lang="en-US" sz="1600"/>
              <a:t>Insight: Peaks observed in March (£22K) and September (£29K). Sales dip significantly April–June.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rgbClr val="006600"/>
                </a:solidFill>
              </a:defRPr>
            </a:pPr>
            <a:r>
              <a:rPr lang="en-US" sz="1600"/>
              <a:t>Recommendation: Introduce seasonal promotions and discounts during slower months to stabilize revenue.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646" y="386930"/>
            <a:ext cx="7606349" cy="13005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Top Performing Products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1" y="1998845"/>
            <a:ext cx="859094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8537521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op Perform Product segment by profits, and Sal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470" y="2457752"/>
            <a:ext cx="4208847" cy="36394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04821" y="2599509"/>
            <a:ext cx="3398174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 b="1">
                <a:solidFill>
                  <a:srgbClr val="003366"/>
                </a:solidFill>
              </a:defRPr>
            </a:pPr>
            <a:r>
              <a:rPr lang="en-US" sz="1700"/>
              <a:t>Insight: Product F-1215 (Consumer) dominates with $2,254 sales and $375 profit. Others contribute less.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rgbClr val="006600"/>
                </a:solidFill>
              </a:defRPr>
            </a:pPr>
            <a:r>
              <a:rPr lang="en-US" sz="1700"/>
              <a:t>Recommendation: Increase stock of F-1215; explore cross-selling strategies to boost underperforming products.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23318" y="2332075"/>
            <a:ext cx="781700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1417" y="1138036"/>
            <a:ext cx="4083287" cy="14024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800"/>
              <a:t>Conclusion &amp; Next Steps</a:t>
            </a:r>
          </a:p>
        </p:txBody>
      </p:sp>
      <p:pic>
        <p:nvPicPr>
          <p:cNvPr id="5" name="Picture 4" descr="Old computer monitors">
            <a:extLst>
              <a:ext uri="{FF2B5EF4-FFF2-40B4-BE49-F238E27FC236}">
                <a16:creationId xmlns:a16="http://schemas.microsoft.com/office/drawing/2014/main" id="{21B986ED-7715-9E14-CE4F-F7CCABE167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058" r="34761" b="-1"/>
          <a:stretch>
            <a:fillRect/>
          </a:stretch>
        </p:blipFill>
        <p:spPr>
          <a:xfrm>
            <a:off x="20" y="10"/>
            <a:ext cx="3863363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78772" y="871146"/>
            <a:ext cx="552705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401417" y="2551176"/>
            <a:ext cx="4083287" cy="3591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 b="1"/>
            </a:pPr>
            <a:r>
              <a:rPr lang="en-US" sz="1400"/>
              <a:t>Key Insights Recap: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pPr>
            <a:r>
              <a:rPr lang="en-US" sz="1400"/>
              <a:t>• Technology drives the highest sales and profit.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pPr>
            <a:r>
              <a:rPr lang="en-US" sz="1400"/>
              <a:t>• Furniture underperforms in profit despite strong sales.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pPr>
            <a:r>
              <a:rPr lang="en-US" sz="1400"/>
              <a:t>• West region is the top-performing region; South &amp; Central need focus.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pPr>
            <a:r>
              <a:rPr lang="en-US" sz="1400"/>
              <a:t>• Sales show seasonal peaks in March and September.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pPr>
            <a:r>
              <a:rPr lang="en-US" sz="1400"/>
              <a:t>• Product F-1215 (Consumer) dominates product performance.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br>
              <a:rPr lang="en-US" sz="1400"/>
            </a:br>
            <a:r>
              <a:rPr lang="en-US" sz="1400"/>
              <a:t>Next Steps: Optimize underperforming categories and regions, leverage seasonal trends, and invest in top-performing products.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377</Words>
  <Application>Microsoft Office PowerPoint</Application>
  <PresentationFormat>On-screen Show (4:3)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Diamond Store Dashboard Presentation</vt:lpstr>
      <vt:lpstr>Problem Statement</vt:lpstr>
      <vt:lpstr>KPI Overview</vt:lpstr>
      <vt:lpstr>Sales by Category</vt:lpstr>
      <vt:lpstr>Profit and Sales by Category</vt:lpstr>
      <vt:lpstr>Sales Across Regions</vt:lpstr>
      <vt:lpstr>Sales Over Time</vt:lpstr>
      <vt:lpstr>Top Performing Products</vt:lpstr>
      <vt:lpstr>Conclusion &amp; Next Steps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DELL</dc:creator>
  <cp:keywords/>
  <dc:description>generated using python-pptx</dc:description>
  <cp:lastModifiedBy>Abdulrafiu Imam Musa</cp:lastModifiedBy>
  <cp:revision>2</cp:revision>
  <dcterms:created xsi:type="dcterms:W3CDTF">2013-01-27T09:14:16Z</dcterms:created>
  <dcterms:modified xsi:type="dcterms:W3CDTF">2025-08-19T17:43:55Z</dcterms:modified>
  <cp:category/>
</cp:coreProperties>
</file>

<file path=docProps/thumbnail.jpeg>
</file>